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0" r:id="rId5"/>
    <p:sldId id="261" r:id="rId6"/>
    <p:sldId id="262" r:id="rId7"/>
    <p:sldId id="263" r:id="rId8"/>
    <p:sldId id="257" r:id="rId9"/>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F3093E4D-0EF5-4BB9-8496-286002F360A3}" type="datetimeFigureOut">
              <a:rPr lang="tr-TR" smtClean="0"/>
              <a:t>4.9.2014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776896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F3093E4D-0EF5-4BB9-8496-286002F360A3}" type="datetimeFigureOut">
              <a:rPr lang="tr-TR" smtClean="0"/>
              <a:t>4.9.2014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2814782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F3093E4D-0EF5-4BB9-8496-286002F360A3}" type="datetimeFigureOut">
              <a:rPr lang="tr-TR" smtClean="0"/>
              <a:t>4.9.2014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1910702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F3093E4D-0EF5-4BB9-8496-286002F360A3}" type="datetimeFigureOut">
              <a:rPr lang="tr-TR" smtClean="0"/>
              <a:t>4.9.2014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2648102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F3093E4D-0EF5-4BB9-8496-286002F360A3}" type="datetimeFigureOut">
              <a:rPr lang="tr-TR" smtClean="0"/>
              <a:t>4.9.2014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292380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F3093E4D-0EF5-4BB9-8496-286002F360A3}" type="datetimeFigureOut">
              <a:rPr lang="tr-TR" smtClean="0"/>
              <a:t>4.9.2014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398308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F3093E4D-0EF5-4BB9-8496-286002F360A3}" type="datetimeFigureOut">
              <a:rPr lang="tr-TR" smtClean="0"/>
              <a:t>4.9.2014</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2571109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F3093E4D-0EF5-4BB9-8496-286002F360A3}" type="datetimeFigureOut">
              <a:rPr lang="tr-TR" smtClean="0"/>
              <a:t>4.9.2014</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2168548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F3093E4D-0EF5-4BB9-8496-286002F360A3}" type="datetimeFigureOut">
              <a:rPr lang="tr-TR" smtClean="0"/>
              <a:t>4.9.2014</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610947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F3093E4D-0EF5-4BB9-8496-286002F360A3}" type="datetimeFigureOut">
              <a:rPr lang="tr-TR" smtClean="0"/>
              <a:t>4.9.2014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3179868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F3093E4D-0EF5-4BB9-8496-286002F360A3}" type="datetimeFigureOut">
              <a:rPr lang="tr-TR" smtClean="0"/>
              <a:t>4.9.2014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230023B7-0B3D-4CB4-98F3-CD08D54E36FC}" type="slidenum">
              <a:rPr lang="tr-TR" smtClean="0"/>
              <a:t>‹#›</a:t>
            </a:fld>
            <a:endParaRPr lang="tr-TR"/>
          </a:p>
        </p:txBody>
      </p:sp>
    </p:spTree>
    <p:extLst>
      <p:ext uri="{BB962C8B-B14F-4D97-AF65-F5344CB8AC3E}">
        <p14:creationId xmlns:p14="http://schemas.microsoft.com/office/powerpoint/2010/main" val="214147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093E4D-0EF5-4BB9-8496-286002F360A3}" type="datetimeFigureOut">
              <a:rPr lang="tr-TR" smtClean="0"/>
              <a:t>4.9.2014</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0023B7-0B3D-4CB4-98F3-CD08D54E36FC}" type="slidenum">
              <a:rPr lang="tr-TR" smtClean="0"/>
              <a:t>‹#›</a:t>
            </a:fld>
            <a:endParaRPr lang="tr-TR"/>
          </a:p>
        </p:txBody>
      </p:sp>
    </p:spTree>
    <p:extLst>
      <p:ext uri="{BB962C8B-B14F-4D97-AF65-F5344CB8AC3E}">
        <p14:creationId xmlns:p14="http://schemas.microsoft.com/office/powerpoint/2010/main" val="842082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1115616" y="3501008"/>
            <a:ext cx="6984776" cy="923330"/>
          </a:xfrm>
          <a:prstGeom prst="rect">
            <a:avLst/>
          </a:prstGeom>
        </p:spPr>
        <p:txBody>
          <a:bodyPr wrap="square">
            <a:spAutoFit/>
          </a:bodyPr>
          <a:lstStyle/>
          <a:p>
            <a:pPr lvl="0" algn="ctr"/>
            <a:r>
              <a:rPr lang="tr-TR"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Güzel ve etkili konuşma</a:t>
            </a:r>
          </a:p>
        </p:txBody>
      </p:sp>
      <p:sp>
        <p:nvSpPr>
          <p:cNvPr id="3" name="Alt Başlık 2"/>
          <p:cNvSpPr>
            <a:spLocks noGrp="1"/>
          </p:cNvSpPr>
          <p:nvPr>
            <p:ph type="subTitle" idx="1"/>
          </p:nvPr>
        </p:nvSpPr>
        <p:spPr>
          <a:xfrm>
            <a:off x="3439852" y="620688"/>
            <a:ext cx="2336304" cy="622920"/>
          </a:xfrm>
        </p:spPr>
        <p:txBody>
          <a:bodyPr/>
          <a:lstStyle/>
          <a:p>
            <a:r>
              <a:rPr lang="tr-TR" b="1" dirty="0" smtClean="0">
                <a:solidFill>
                  <a:srgbClr val="FF0000"/>
                </a:solidFill>
              </a:rPr>
              <a:t>Bölüm 2</a:t>
            </a:r>
            <a:endParaRPr lang="tr-TR" b="1" dirty="0">
              <a:solidFill>
                <a:srgbClr val="FF0000"/>
              </a:solidFill>
            </a:endParaRPr>
          </a:p>
        </p:txBody>
      </p:sp>
    </p:spTree>
    <p:extLst>
      <p:ext uri="{BB962C8B-B14F-4D97-AF65-F5344CB8AC3E}">
        <p14:creationId xmlns:p14="http://schemas.microsoft.com/office/powerpoint/2010/main" val="3998836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539552" y="692696"/>
            <a:ext cx="8229600" cy="1143000"/>
          </a:xfrm>
        </p:spPr>
        <p:txBody>
          <a:bodyPr>
            <a:normAutofit fontScale="90000"/>
          </a:bodyPr>
          <a:lstStyle/>
          <a:p>
            <a:pPr marL="342900" lvl="0" indent="-342900">
              <a:spcBef>
                <a:spcPct val="20000"/>
              </a:spcBef>
            </a:pPr>
            <a:r>
              <a:rPr lang="tr-TR" sz="4800" b="1" dirty="0">
                <a:solidFill>
                  <a:prstClr val="black"/>
                </a:solidFill>
                <a:ea typeface="+mn-ea"/>
                <a:cs typeface="+mn-cs"/>
              </a:rPr>
              <a:t>Güzel konuşma teknikleri</a:t>
            </a:r>
            <a:r>
              <a:rPr lang="tr-TR" sz="1000" b="1" dirty="0">
                <a:solidFill>
                  <a:prstClr val="black"/>
                </a:solidFill>
                <a:ea typeface="+mn-ea"/>
                <a:cs typeface="+mn-cs"/>
              </a:rPr>
              <a:t/>
            </a:r>
            <a:br>
              <a:rPr lang="tr-TR" sz="1000" b="1" dirty="0">
                <a:solidFill>
                  <a:prstClr val="black"/>
                </a:solidFill>
                <a:ea typeface="+mn-ea"/>
                <a:cs typeface="+mn-cs"/>
              </a:rPr>
            </a:br>
            <a:r>
              <a:rPr lang="tr-TR" sz="1000" b="1" dirty="0">
                <a:solidFill>
                  <a:prstClr val="black"/>
                </a:solidFill>
                <a:ea typeface="+mn-ea"/>
                <a:cs typeface="+mn-cs"/>
              </a:rPr>
              <a:t/>
            </a:r>
            <a:br>
              <a:rPr lang="tr-TR" sz="1000" b="1" dirty="0">
                <a:solidFill>
                  <a:prstClr val="black"/>
                </a:solidFill>
                <a:ea typeface="+mn-ea"/>
                <a:cs typeface="+mn-cs"/>
              </a:rPr>
            </a:br>
            <a:endParaRPr lang="tr-TR" dirty="0"/>
          </a:p>
        </p:txBody>
      </p:sp>
      <p:sp>
        <p:nvSpPr>
          <p:cNvPr id="3" name="İçerik Yer Tutucusu 2"/>
          <p:cNvSpPr>
            <a:spLocks noGrp="1"/>
          </p:cNvSpPr>
          <p:nvPr>
            <p:ph idx="1"/>
          </p:nvPr>
        </p:nvSpPr>
        <p:spPr>
          <a:xfrm>
            <a:off x="457200" y="1600200"/>
            <a:ext cx="8363272" cy="4525963"/>
          </a:xfrm>
        </p:spPr>
        <p:txBody>
          <a:bodyPr/>
          <a:lstStyle/>
          <a:p>
            <a:pPr marL="0" indent="0">
              <a:buNone/>
            </a:pPr>
            <a:r>
              <a:rPr lang="tr-TR" dirty="0">
                <a:solidFill>
                  <a:prstClr val="black"/>
                </a:solidFill>
              </a:rPr>
              <a:t/>
            </a:r>
            <a:br>
              <a:rPr lang="tr-TR" dirty="0">
                <a:solidFill>
                  <a:prstClr val="black"/>
                </a:solidFill>
              </a:rPr>
            </a:br>
            <a:r>
              <a:rPr lang="tr-TR" dirty="0">
                <a:solidFill>
                  <a:prstClr val="black"/>
                </a:solidFill>
              </a:rPr>
              <a:t>Güzel konuşma; yerine, zamanına, kişisine uygun olarak yapılan konuşmadır. </a:t>
            </a:r>
            <a:endParaRPr lang="tr-TR" dirty="0" smtClean="0">
              <a:solidFill>
                <a:prstClr val="black"/>
              </a:solidFill>
            </a:endParaRPr>
          </a:p>
          <a:p>
            <a:pPr marL="0" indent="0">
              <a:buNone/>
            </a:pPr>
            <a:endParaRPr lang="tr-TR" dirty="0">
              <a:solidFill>
                <a:prstClr val="black"/>
              </a:solidFill>
            </a:endParaRPr>
          </a:p>
          <a:p>
            <a:pPr marL="0" indent="0">
              <a:buNone/>
            </a:pPr>
            <a:r>
              <a:rPr lang="tr-TR" dirty="0" smtClean="0">
                <a:solidFill>
                  <a:prstClr val="black"/>
                </a:solidFill>
              </a:rPr>
              <a:t>Neyi</a:t>
            </a:r>
            <a:r>
              <a:rPr lang="tr-TR" dirty="0">
                <a:solidFill>
                  <a:prstClr val="black"/>
                </a:solidFill>
              </a:rPr>
              <a:t>, nerede, ne zaman, kime nasıl söyleyeceğini bilen bir kişinin güzel konuşmayla ilgili önemli bir problemi yok demektir. </a:t>
            </a:r>
            <a:endParaRPr lang="tr-TR" dirty="0"/>
          </a:p>
        </p:txBody>
      </p:sp>
    </p:spTree>
    <p:extLst>
      <p:ext uri="{BB962C8B-B14F-4D97-AF65-F5344CB8AC3E}">
        <p14:creationId xmlns:p14="http://schemas.microsoft.com/office/powerpoint/2010/main" val="34140614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836712"/>
            <a:ext cx="8435280" cy="5289451"/>
          </a:xfrm>
        </p:spPr>
        <p:txBody>
          <a:bodyPr>
            <a:normAutofit fontScale="70000" lnSpcReduction="20000"/>
          </a:bodyPr>
          <a:lstStyle/>
          <a:p>
            <a:r>
              <a:rPr lang="tr-TR" sz="3400" dirty="0"/>
              <a:t>Dinleyiniz. </a:t>
            </a:r>
            <a:r>
              <a:rPr lang="tr-TR" sz="3400" b="1" dirty="0">
                <a:solidFill>
                  <a:srgbClr val="FF0000"/>
                </a:solidFill>
              </a:rPr>
              <a:t>Doğru ve güzel konuşmanın ilk şartı </a:t>
            </a:r>
            <a:r>
              <a:rPr lang="tr-TR" sz="3400" b="1" dirty="0" smtClean="0">
                <a:solidFill>
                  <a:srgbClr val="FF0000"/>
                </a:solidFill>
              </a:rPr>
              <a:t>dinlemeyi bilmektir</a:t>
            </a:r>
            <a:r>
              <a:rPr lang="tr-TR" sz="3400" b="1" dirty="0">
                <a:solidFill>
                  <a:srgbClr val="FF0000"/>
                </a:solidFill>
              </a:rPr>
              <a:t>. </a:t>
            </a:r>
            <a:r>
              <a:rPr lang="tr-TR" sz="3400" dirty="0"/>
              <a:t>Siz dinlemesini bilirseniz, bu alışkanlığın sirayeti yoluyla herkes dinlemesini bilir ve siz de dinlenen bir konuşma yapabilirsiniz. </a:t>
            </a:r>
            <a:r>
              <a:rPr lang="tr-TR" sz="3400" dirty="0" smtClean="0"/>
              <a:t>Dinlenmeyen</a:t>
            </a:r>
            <a:r>
              <a:rPr lang="tr-TR" sz="3400" dirty="0"/>
              <a:t>, gürültülü, ilgisiz bir yerde güzel konuşma da yapılamaz, orada konuşmanın da tadı olmaz</a:t>
            </a:r>
            <a:r>
              <a:rPr lang="tr-TR" sz="3400" dirty="0" smtClean="0"/>
              <a:t>.</a:t>
            </a:r>
          </a:p>
          <a:p>
            <a:pPr marL="0" indent="0">
              <a:buNone/>
            </a:pPr>
            <a:endParaRPr lang="tr-TR" sz="3400" dirty="0"/>
          </a:p>
          <a:p>
            <a:r>
              <a:rPr lang="tr-TR" sz="3400" dirty="0"/>
              <a:t>Doğru ve güzel konuşmanın ikinci şartı, onun sağlam ve sistemli bir fikre dayanmasıdır. </a:t>
            </a:r>
            <a:r>
              <a:rPr lang="tr-TR" sz="3400" b="1" dirty="0">
                <a:solidFill>
                  <a:srgbClr val="FF0000"/>
                </a:solidFill>
              </a:rPr>
              <a:t>Konuşarak düşünme yerine, düşünerek konuşma esas olmalıdır.</a:t>
            </a:r>
            <a:r>
              <a:rPr lang="tr-TR" sz="3400" dirty="0"/>
              <a:t> Boş </a:t>
            </a:r>
            <a:r>
              <a:rPr lang="tr-TR" sz="3400" dirty="0" smtClean="0"/>
              <a:t>konuşulmamalıdır.</a:t>
            </a:r>
          </a:p>
          <a:p>
            <a:pPr marL="0" indent="0">
              <a:buNone/>
            </a:pPr>
            <a:endParaRPr lang="tr-TR" sz="3400" dirty="0"/>
          </a:p>
          <a:p>
            <a:r>
              <a:rPr lang="tr-TR" sz="3400" dirty="0"/>
              <a:t>Konuşmanın hazırlıklı bir sunuş konuşması olması durumunda hazırlığın usulüne göre yapılması ve </a:t>
            </a:r>
            <a:r>
              <a:rPr lang="tr-TR" sz="3400" b="1" dirty="0">
                <a:solidFill>
                  <a:srgbClr val="FF0000"/>
                </a:solidFill>
              </a:rPr>
              <a:t>konuşmanın planlanması şarttır</a:t>
            </a:r>
            <a:r>
              <a:rPr lang="tr-TR" sz="3400" b="1" dirty="0" smtClean="0">
                <a:solidFill>
                  <a:srgbClr val="FF0000"/>
                </a:solidFill>
              </a:rPr>
              <a:t>.</a:t>
            </a:r>
          </a:p>
          <a:p>
            <a:pPr marL="0" indent="0">
              <a:buNone/>
            </a:pPr>
            <a:endParaRPr lang="tr-TR" sz="3400" dirty="0"/>
          </a:p>
          <a:p>
            <a:r>
              <a:rPr lang="tr-TR" sz="3400" dirty="0"/>
              <a:t>Konuşma ne bıktıracak kadar ağır, ne de makineli tüfek gibi süratli olmalıdır.</a:t>
            </a:r>
          </a:p>
          <a:p>
            <a:endParaRPr lang="tr-TR" dirty="0"/>
          </a:p>
        </p:txBody>
      </p:sp>
    </p:spTree>
    <p:extLst>
      <p:ext uri="{BB962C8B-B14F-4D97-AF65-F5344CB8AC3E}">
        <p14:creationId xmlns:p14="http://schemas.microsoft.com/office/powerpoint/2010/main" val="6663074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764704"/>
            <a:ext cx="8363272" cy="5616624"/>
          </a:xfrm>
        </p:spPr>
        <p:txBody>
          <a:bodyPr>
            <a:normAutofit lnSpcReduction="10000"/>
          </a:bodyPr>
          <a:lstStyle/>
          <a:p>
            <a:r>
              <a:rPr lang="tr-TR" sz="2600" b="1" dirty="0">
                <a:solidFill>
                  <a:srgbClr val="FF0000"/>
                </a:solidFill>
              </a:rPr>
              <a:t>Konuşma ile nefes alıp verme ahenkli olmalı</a:t>
            </a:r>
            <a:r>
              <a:rPr lang="tr-TR" sz="2600" dirty="0"/>
              <a:t>, nefessiz ve nefes nefese konuşulmamalı, nefeslenme sesi hissedilmemelidir.</a:t>
            </a:r>
          </a:p>
          <a:p>
            <a:r>
              <a:rPr lang="tr-TR" sz="2600" b="1" dirty="0">
                <a:solidFill>
                  <a:srgbClr val="FF0000"/>
                </a:solidFill>
              </a:rPr>
              <a:t>İnsanın kişiliğini yansıtan sesin konuşmada önemli bir unsur olduğu unutulmamalıdı</a:t>
            </a:r>
            <a:r>
              <a:rPr lang="tr-TR" sz="2600" dirty="0"/>
              <a:t>r. Zira ses dalgınlık, korkaklık, aptallık, mahcupluk, kibirlilik, tatsızlık, bünyece zayıflık vb. birçok özellikleri ortaya koyar. Kaba, pürüzlü, sert, haşin, hım </a:t>
            </a:r>
            <a:r>
              <a:rPr lang="tr-TR" sz="2600" dirty="0" err="1"/>
              <a:t>hım</a:t>
            </a:r>
            <a:r>
              <a:rPr lang="tr-TR" sz="2600" dirty="0"/>
              <a:t>, genizden gelen, ince sesler dinleyenler üzerinde iyi bir etki bırakmaz.</a:t>
            </a:r>
          </a:p>
          <a:p>
            <a:r>
              <a:rPr lang="tr-TR" sz="2600" b="1" dirty="0">
                <a:solidFill>
                  <a:srgbClr val="FF0000"/>
                </a:solidFill>
              </a:rPr>
              <a:t>Konuşmada ses tonu sözün, fikrin ve duygunun mahiyetine uygun bir tarzda ayarlanmalıdır. </a:t>
            </a:r>
            <a:r>
              <a:rPr lang="tr-TR" sz="2600" dirty="0"/>
              <a:t>Sesin duyguları yansıtmaya, heyecanları duyurmaya, her anlamı ifadeye elverişli olması ve yerine göre tonunu değiştirmesi de konuşanın başarısı için önemli bir etkendir.</a:t>
            </a:r>
          </a:p>
          <a:p>
            <a:endParaRPr lang="tr-TR" dirty="0"/>
          </a:p>
        </p:txBody>
      </p:sp>
    </p:spTree>
    <p:extLst>
      <p:ext uri="{BB962C8B-B14F-4D97-AF65-F5344CB8AC3E}">
        <p14:creationId xmlns:p14="http://schemas.microsoft.com/office/powerpoint/2010/main" val="3197436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764704"/>
            <a:ext cx="8229600" cy="5361459"/>
          </a:xfrm>
        </p:spPr>
        <p:txBody>
          <a:bodyPr>
            <a:normAutofit fontScale="92500" lnSpcReduction="10000"/>
          </a:bodyPr>
          <a:lstStyle/>
          <a:p>
            <a:r>
              <a:rPr lang="tr-TR" dirty="0"/>
              <a:t>Konuşmada mümkün olduğu kadar </a:t>
            </a:r>
            <a:r>
              <a:rPr lang="tr-TR" b="1" dirty="0">
                <a:solidFill>
                  <a:srgbClr val="FF0000"/>
                </a:solidFill>
              </a:rPr>
              <a:t>zengin bir kelime kadrosu kullanılmalı</a:t>
            </a:r>
            <a:r>
              <a:rPr lang="tr-TR" dirty="0"/>
              <a:t>, sınırlı bir dilden, tekrarlanan belli kelimelerden kaçınmalıdır.</a:t>
            </a:r>
          </a:p>
          <a:p>
            <a:r>
              <a:rPr lang="tr-TR" dirty="0"/>
              <a:t>Konuşmada kelimeleri doğru söylemeye özen gösterilmelidir. </a:t>
            </a:r>
            <a:r>
              <a:rPr lang="tr-TR" b="1" dirty="0">
                <a:solidFill>
                  <a:srgbClr val="FF0000"/>
                </a:solidFill>
              </a:rPr>
              <a:t>Telaffuzun şive ve ağız özellikleri taşımamasına çalışılmalı</a:t>
            </a:r>
            <a:r>
              <a:rPr lang="tr-TR" dirty="0"/>
              <a:t>, edebi dil, kültür dili ile konuşmaya gayret edilmelidir.</a:t>
            </a:r>
          </a:p>
          <a:p>
            <a:r>
              <a:rPr lang="tr-TR" dirty="0"/>
              <a:t>Konuşma veciz denecek şekilde ölçülü olmalı, </a:t>
            </a:r>
            <a:r>
              <a:rPr lang="tr-TR" dirty="0">
                <a:solidFill>
                  <a:srgbClr val="FF0000"/>
                </a:solidFill>
              </a:rPr>
              <a:t>mana ve fikir ile söz arasında seçkin bir uyum olmalı</a:t>
            </a:r>
            <a:r>
              <a:rPr lang="tr-TR" dirty="0"/>
              <a:t>, söz fikri tam ihata ve ifade etmeli, fikir sözü tam doldurmalı, ondan taşmamalıdır. Söz </a:t>
            </a:r>
            <a:r>
              <a:rPr lang="tr-TR" dirty="0">
                <a:solidFill>
                  <a:srgbClr val="FF0000"/>
                </a:solidFill>
              </a:rPr>
              <a:t>konuya ve mekâna, duruma uygun düşmelidir.</a:t>
            </a:r>
          </a:p>
          <a:p>
            <a:endParaRPr lang="tr-TR" dirty="0"/>
          </a:p>
        </p:txBody>
      </p:sp>
    </p:spTree>
    <p:extLst>
      <p:ext uri="{BB962C8B-B14F-4D97-AF65-F5344CB8AC3E}">
        <p14:creationId xmlns:p14="http://schemas.microsoft.com/office/powerpoint/2010/main" val="1953249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692696"/>
            <a:ext cx="8229600" cy="5433467"/>
          </a:xfrm>
        </p:spPr>
        <p:txBody>
          <a:bodyPr>
            <a:normAutofit fontScale="85000" lnSpcReduction="10000"/>
          </a:bodyPr>
          <a:lstStyle/>
          <a:p>
            <a:r>
              <a:rPr lang="tr-TR" dirty="0"/>
              <a:t>Konuşmada </a:t>
            </a:r>
            <a:r>
              <a:rPr lang="tr-TR" dirty="0">
                <a:solidFill>
                  <a:srgbClr val="FF0000"/>
                </a:solidFill>
              </a:rPr>
              <a:t>söz açık ve seçik olmalı, anlaşılır</a:t>
            </a:r>
            <a:r>
              <a:rPr lang="tr-TR" dirty="0"/>
              <a:t> ve tatminkâr bir vasıf taşımalıdır.</a:t>
            </a:r>
          </a:p>
          <a:p>
            <a:r>
              <a:rPr lang="tr-TR" dirty="0"/>
              <a:t>Konuşmada cümleler düzgün olmalı, cümle yanlışı yapılmamalı, uzun cümlelere tam hakimiyet yoksa </a:t>
            </a:r>
            <a:r>
              <a:rPr lang="tr-TR" dirty="0">
                <a:solidFill>
                  <a:srgbClr val="FF0000"/>
                </a:solidFill>
              </a:rPr>
              <a:t>mümkün olduğu kadar kısa cümle tercih edilmelidir.</a:t>
            </a:r>
          </a:p>
          <a:p>
            <a:r>
              <a:rPr lang="tr-TR" dirty="0">
                <a:solidFill>
                  <a:srgbClr val="FF0000"/>
                </a:solidFill>
              </a:rPr>
              <a:t>Konuşmada doğrunun yanında güzel de ihmal edilmemelidir. Bunun için sanatkârane bir dil ve ifade kullanılmalı</a:t>
            </a:r>
            <a:r>
              <a:rPr lang="tr-TR" dirty="0"/>
              <a:t>; benzetmeler, mecazlar, başka anlama gelecek kelimeler, imalar, tezatlar, tekrarlar, parlak anlamlar, abartmalar, kişileştirmeler, çift anlamlı ve benzer kelimeler, paralellikler, ünlemler, hitaplar, örnekler, </a:t>
            </a:r>
            <a:r>
              <a:rPr lang="tr-TR" dirty="0" err="1" smtClean="0"/>
              <a:t>fıkralaar</a:t>
            </a:r>
            <a:r>
              <a:rPr lang="tr-TR" dirty="0" smtClean="0"/>
              <a:t> </a:t>
            </a:r>
            <a:r>
              <a:rPr lang="tr-TR" dirty="0"/>
              <a:t>gibi çeşitli söz ve anlam ustalıklarına yerli yerinde müracaat olunmalıdır.</a:t>
            </a:r>
          </a:p>
          <a:p>
            <a:endParaRPr lang="tr-TR" dirty="0"/>
          </a:p>
        </p:txBody>
      </p:sp>
    </p:spTree>
    <p:extLst>
      <p:ext uri="{BB962C8B-B14F-4D97-AF65-F5344CB8AC3E}">
        <p14:creationId xmlns:p14="http://schemas.microsoft.com/office/powerpoint/2010/main" val="3189009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764704"/>
            <a:ext cx="8229600" cy="5361459"/>
          </a:xfrm>
        </p:spPr>
        <p:txBody>
          <a:bodyPr>
            <a:normAutofit fontScale="92500" lnSpcReduction="20000"/>
          </a:bodyPr>
          <a:lstStyle/>
          <a:p>
            <a:r>
              <a:rPr lang="tr-TR" dirty="0"/>
              <a:t>Konuşmada </a:t>
            </a:r>
            <a:r>
              <a:rPr lang="tr-TR" dirty="0">
                <a:solidFill>
                  <a:srgbClr val="FF0000"/>
                </a:solidFill>
              </a:rPr>
              <a:t>inandırıcı olmaya </a:t>
            </a:r>
            <a:r>
              <a:rPr lang="tr-TR" dirty="0"/>
              <a:t>dikkat edilmeli, bunun için </a:t>
            </a:r>
            <a:r>
              <a:rPr lang="tr-TR" dirty="0">
                <a:solidFill>
                  <a:srgbClr val="FF0000"/>
                </a:solidFill>
              </a:rPr>
              <a:t>konuştuğuna önce kendisinin inandığını ispat eden bir üslup </a:t>
            </a:r>
            <a:r>
              <a:rPr lang="tr-TR" dirty="0"/>
              <a:t>ve tavır ortaya konmalıdır.</a:t>
            </a:r>
          </a:p>
          <a:p>
            <a:r>
              <a:rPr lang="tr-TR" dirty="0">
                <a:solidFill>
                  <a:srgbClr val="FF0000"/>
                </a:solidFill>
              </a:rPr>
              <a:t>Konuşmada mimik ve jestlerden</a:t>
            </a:r>
            <a:r>
              <a:rPr lang="tr-TR" dirty="0"/>
              <a:t>; sözün ve fikrin </a:t>
            </a:r>
            <a:r>
              <a:rPr lang="tr-TR" dirty="0" smtClean="0"/>
              <a:t>ahengine </a:t>
            </a:r>
            <a:r>
              <a:rPr lang="tr-TR" dirty="0"/>
              <a:t>uygun bir şekilde ve ölçülü olarak, şuurla </a:t>
            </a:r>
            <a:r>
              <a:rPr lang="tr-TR" dirty="0">
                <a:solidFill>
                  <a:srgbClr val="FF0000"/>
                </a:solidFill>
              </a:rPr>
              <a:t>istifade etmelidir</a:t>
            </a:r>
            <a:r>
              <a:rPr lang="tr-TR" dirty="0"/>
              <a:t>. Ses kadar, vücudun da canlı olması, bezgin, isteksiz tavırlar takınmak, hatta yerine göre anlamı bakışlarımızla da ifade etmek dinleyenlerin ilgisini çeker.</a:t>
            </a:r>
          </a:p>
          <a:p>
            <a:r>
              <a:rPr lang="tr-TR" dirty="0">
                <a:solidFill>
                  <a:srgbClr val="FF0000"/>
                </a:solidFill>
              </a:rPr>
              <a:t>Konuşmada tek bir noktaya değil</a:t>
            </a:r>
            <a:r>
              <a:rPr lang="tr-TR" dirty="0"/>
              <a:t>, dinleyenlerin hepsine ve her tarafa bakacak şekilde ölçülü ve </a:t>
            </a:r>
            <a:r>
              <a:rPr lang="tr-TR" dirty="0">
                <a:solidFill>
                  <a:srgbClr val="FF0000"/>
                </a:solidFill>
              </a:rPr>
              <a:t>kavrayıcı bir hitap tarzı seçilmelidir</a:t>
            </a:r>
            <a:r>
              <a:rPr lang="tr-TR" dirty="0"/>
              <a:t>.</a:t>
            </a:r>
          </a:p>
          <a:p>
            <a:endParaRPr lang="tr-TR" dirty="0"/>
          </a:p>
        </p:txBody>
      </p:sp>
    </p:spTree>
    <p:extLst>
      <p:ext uri="{BB962C8B-B14F-4D97-AF65-F5344CB8AC3E}">
        <p14:creationId xmlns:p14="http://schemas.microsoft.com/office/powerpoint/2010/main" val="796642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39552" y="548680"/>
            <a:ext cx="8229600" cy="5649491"/>
          </a:xfrm>
        </p:spPr>
        <p:txBody>
          <a:bodyPr>
            <a:normAutofit fontScale="92500" lnSpcReduction="20000"/>
          </a:bodyPr>
          <a:lstStyle/>
          <a:p>
            <a:pPr marL="0" indent="0">
              <a:buNone/>
            </a:pPr>
            <a:endParaRPr lang="tr-TR" b="1" dirty="0" smtClean="0"/>
          </a:p>
          <a:p>
            <a:r>
              <a:rPr lang="tr-TR" dirty="0" smtClean="0">
                <a:effectLst/>
              </a:rPr>
              <a:t>Konuşma ne doyurmayan bir kısalıkta ne de sabır taşıracak bir uzunlukta olmalıdır.</a:t>
            </a:r>
          </a:p>
          <a:p>
            <a:r>
              <a:rPr lang="tr-TR" dirty="0" smtClean="0">
                <a:effectLst/>
              </a:rPr>
              <a:t>Konuşmada dinleyenlerin nabzı tutulmalı, </a:t>
            </a:r>
            <a:r>
              <a:rPr lang="tr-TR" dirty="0" smtClean="0">
                <a:solidFill>
                  <a:srgbClr val="FF0000"/>
                </a:solidFill>
                <a:effectLst/>
              </a:rPr>
              <a:t>konuşmanın dozu dinleyenlerin tepkilerine göre ayarlanmalıdır.</a:t>
            </a:r>
          </a:p>
          <a:p>
            <a:r>
              <a:rPr lang="tr-TR" dirty="0" smtClean="0">
                <a:solidFill>
                  <a:srgbClr val="FF0000"/>
                </a:solidFill>
              </a:rPr>
              <a:t>Dinleyiciler, âdeta bitir de gidelim diyen yalvaran gözlerle size bakmaya başlamışlarsa sözü fazla uzatmadan konuşmayı toparlamakta fayda vardır. Dinleyenlerin bakışlarından yapılan bu konuşmadan haz aldıkları seziliyorsa konuşma aynı canlılıkta örneklerle biraz daha genişletilebilir.</a:t>
            </a:r>
          </a:p>
          <a:p>
            <a:endParaRPr lang="tr-TR" dirty="0"/>
          </a:p>
        </p:txBody>
      </p:sp>
    </p:spTree>
    <p:extLst>
      <p:ext uri="{BB962C8B-B14F-4D97-AF65-F5344CB8AC3E}">
        <p14:creationId xmlns:p14="http://schemas.microsoft.com/office/powerpoint/2010/main" val="20938400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565</Words>
  <Application>Microsoft Office PowerPoint</Application>
  <PresentationFormat>Ekran Gösterisi (4:3)</PresentationFormat>
  <Paragraphs>29</Paragraphs>
  <Slides>8</Slides>
  <Notes>0</Notes>
  <HiddenSlides>0</HiddenSlides>
  <MMClips>0</MMClips>
  <ScaleCrop>false</ScaleCrop>
  <HeadingPairs>
    <vt:vector size="4" baseType="variant">
      <vt:variant>
        <vt:lpstr>Tema</vt:lpstr>
      </vt:variant>
      <vt:variant>
        <vt:i4>1</vt:i4>
      </vt:variant>
      <vt:variant>
        <vt:lpstr>Slayt Başlıkları</vt:lpstr>
      </vt:variant>
      <vt:variant>
        <vt:i4>8</vt:i4>
      </vt:variant>
    </vt:vector>
  </HeadingPairs>
  <TitlesOfParts>
    <vt:vector size="9" baseType="lpstr">
      <vt:lpstr>Ofis Teması</vt:lpstr>
      <vt:lpstr>PowerPoint Sunusu</vt:lpstr>
      <vt:lpstr>Güzel konuşma teknikleri  </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Güzel ve etkili konuşma</dc:title>
  <dc:creator>user</dc:creator>
  <cp:lastModifiedBy>user</cp:lastModifiedBy>
  <cp:revision>4</cp:revision>
  <dcterms:created xsi:type="dcterms:W3CDTF">2014-09-04T18:36:18Z</dcterms:created>
  <dcterms:modified xsi:type="dcterms:W3CDTF">2014-09-04T19:33:28Z</dcterms:modified>
</cp:coreProperties>
</file>